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png>
</file>

<file path=ppt/media/image1.tif>
</file>

<file path=ppt/media/image2.png>
</file>

<file path=ppt/media/image2.tif>
</file>

<file path=ppt/media/image3.png>
</file>

<file path=ppt/media/image3.tif>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hape 127"/>
          <p:cNvSpPr/>
          <p:nvPr>
            <p:ph type="sldImg"/>
          </p:nvPr>
        </p:nvSpPr>
        <p:spPr>
          <a:prstGeom prst="rect">
            <a:avLst/>
          </a:prstGeom>
        </p:spPr>
        <p:txBody>
          <a:bodyPr/>
          <a:lstStyle/>
          <a:p>
            <a:pPr/>
          </a:p>
        </p:txBody>
      </p:sp>
      <p:sp>
        <p:nvSpPr>
          <p:cNvPr id="128" name="Shape 128"/>
          <p:cNvSpPr/>
          <p:nvPr>
            <p:ph type="body" sz="quarter" idx="1"/>
          </p:nvPr>
        </p:nvSpPr>
        <p:spPr>
          <a:prstGeom prst="rect">
            <a:avLst/>
          </a:prstGeom>
        </p:spPr>
        <p:txBody>
          <a:bodyPr/>
          <a:lstStyle/>
          <a:p>
            <a:pPr/>
            <a:r>
              <a:t>Now it is time to turn to the end of really existing socialism. Pick up the story after 1953, after World War II and after the death of Russian genocidal tyrant and dictator Josef Stalin. For after the mid 1950s Russia sits down. In one sense, it sits down after great accomplishments. By 1960, it had attained a roughly First World level of health, education, and other social indicators—although not, by a longshot, material prosperity. By 1970, it had attained what the Pentagon claimed to think was global military parity with the United States and its NATO alliance—but it is still not clear to me whether the Russians agreed, whether the Pentagon was hyping the threat, or what the balance really was.</a:t>
            </a:r>
          </a:p>
          <a:p>
            <a:pPr/>
          </a:p>
          <a:p>
            <a:pPr/>
            <a:r>
              <a:t>And the U.S.S.R. was the first to send satellites and then humans into outer space. And the U.S.S.R. regarded itself as on the ideological offensive in the 1970s: believing that other peoples and other countries were coming to see that its system was superior, and were eager to join it.</a:t>
            </a:r>
          </a:p>
          <a:p>
            <a:pPr/>
          </a:p>
          <a:p>
            <a:pPr/>
            <a:r>
              <a:t>However, this apogee was followed by a very swift relative decline. It had never attained a first-world material standard of living. And by the early 1980s its economy was in clear relative decline—masked, it is true, by the high price of its oil exports.</a:t>
            </a:r>
          </a:p>
          <a:p>
            <a:pPr/>
          </a:p>
          <a:p>
            <a:pPr/>
            <a:r>
              <a:t>Why did Russia sit down?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hape 251"/>
          <p:cNvSpPr/>
          <p:nvPr>
            <p:ph type="sldImg"/>
          </p:nvPr>
        </p:nvSpPr>
        <p:spPr>
          <a:prstGeom prst="rect">
            <a:avLst/>
          </a:prstGeom>
        </p:spPr>
        <p:txBody>
          <a:bodyPr/>
          <a:lstStyle/>
          <a:p>
            <a:pPr/>
          </a:p>
        </p:txBody>
      </p:sp>
      <p:sp>
        <p:nvSpPr>
          <p:cNvPr id="252" name="Shape 252"/>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By the late 1980s it was too late for a “Chinese reform”—no time to boost wheat and rye production by dividing the land up into private plots, returning to peasant agriculture, and praying that businesses could spring up from nothing in the countryside to provide the peasants with the services of all of Khrushchev’s, Kosygin’s, and Brezhnev’s expensive agricultural machinery that they would have needed to make peasant hand production of staple wheat and rye more productive than the collective farms had been.</a:t>
            </a:r>
          </a:p>
          <a:p>
            <a:pPr/>
          </a:p>
          <a:p>
            <a:pPr/>
            <a:r>
              <a:t>And in 1989:</a:t>
            </a:r>
          </a:p>
          <a:p>
            <a:pPr/>
          </a:p>
          <a:p>
            <a:pPr/>
            <a:r>
              <a:t>&gt;[When] the Soviet Union tried to create a consortium of 300 banks to provide a large loan… [it] was informed that only five of them would participate… received a final warning from the Deutsche Bank and from its international partners that the funds would never come from commercial sources. Instead… it would have to start negotiations directly with Western governments about so-called politically motivated credits…. </a:t>
            </a:r>
          </a:p>
          <a:p>
            <a:pPr/>
          </a:p>
          <a:p>
            <a:pPr/>
            <a:r>
              <a:t>That was the ultimate revelation of the industrial bankruptcy of the Soviet Union: in a time of low oil prices, the regime could only feed its people by bargaining away political concessions in returns for concessionar loans with which to purchase wheat from abroad. The underlying rigidity and poverty of the system are there revealed.</a:t>
            </a:r>
          </a:p>
          <a:p>
            <a:pPr/>
          </a:p>
          <a:p>
            <a:pPr/>
            <a:r>
              <a:t>As Gaidar put it:</a:t>
            </a:r>
          </a:p>
          <a:p>
            <a:pPr/>
          </a:p>
          <a:p>
            <a:pPr/>
            <a:r>
              <a:t>&gt;In 1985 the idea that the Soviet Union would begin bargaining for money in exchange for political concessions would have sounded absolutely preposterous to the Soviet leadership. In 1989 it became a reality, and Gorbachev understood the need for at least $100 billion from the West to prop up the oil-dependent Soviet economy. </a:t>
            </a:r>
          </a:p>
          <a:p>
            <a:pPr/>
          </a:p>
          <a:p>
            <a:pPr/>
            <a:r>
              <a:t>Gaidar quotes the then-chairman of the State Planning Committee, Yury Maslyukov:</a:t>
            </a:r>
          </a:p>
          <a:p>
            <a:pPr/>
          </a:p>
          <a:p>
            <a:pPr/>
            <a:r>
              <a:t>&gt;We understand that the only source of hard cu rency is, of course… oil… If we do not make all the necessary decisions now, next year may turn out to be beyond our worst nightmares…. As for the socialist countries, they may all end up in a most critical situation. All this will lead us to a veritable collapse, and not only us, but our whole system…</a:t>
            </a:r>
          </a:p>
          <a:p>
            <a:pPr/>
          </a:p>
          <a:p>
            <a:pPr/>
            <a:r>
              <a:t>And Gaidar quotes one of last Soviet General Secretary Mikhail Gorbachev’s lieutenants, Anatoly Cherniayeva, on the situation as of 1991:</a:t>
            </a:r>
          </a:p>
          <a:p>
            <a:pPr/>
          </a:p>
          <a:p>
            <a:pPr/>
            <a:r>
              <a:t>&gt;If [the grain] cannot be obtained somewhere, famine may come by June. . . . Moscow has probably never seen anything like that throughout its history—even in its hungriest years…</a:t>
            </a:r>
          </a:p>
          <a:p>
            <a:pPr/>
          </a:p>
          <a:p>
            <a:pPr/>
            <a:r>
              <a:t>The Soviet Union started to have severe food shortages, and grain deliveries were not being made to large cities. To keep bread on the shelves, Mikhail Gorbachev traded for subsiized wheat by committing to keep the USSR from supporting hard-line communists in Eastern Europe with tanks, as they had in 1953, 1956, 1968, and 1981, and thus to let Eastern European countries abandon really existing socialism. </a:t>
            </a:r>
          </a:p>
          <a:p>
            <a:pPr/>
          </a:p>
          <a:p>
            <a:pPr/>
            <a:r>
              <a:t>The Soviet Empire was thus at an end. </a:t>
            </a:r>
          </a:p>
          <a:p>
            <a:pPr/>
          </a:p>
          <a:p>
            <a:pPr/>
            <a:r>
              <a:t>The question was what the Soviet Union would do itself with its internal process of reform.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5.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5.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19.m4a"/><Relationship Id="rId4" Type="http://schemas.microsoft.com/office/2007/relationships/media" Target="../media/media19.m4a"/><Relationship Id="rId5" Type="http://schemas.openxmlformats.org/officeDocument/2006/relationships/image" Target="../media/image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4.pptx"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pic>
        <p:nvPicPr>
          <p:cNvPr id="100" name="Image" descr="Image"/>
          <p:cNvPicPr>
            <a:picLocks noChangeAspect="1"/>
          </p:cNvPicPr>
          <p:nvPr/>
        </p:nvPicPr>
        <p:blipFill>
          <a:blip r:embed="rId2">
            <a:extLst/>
          </a:blip>
          <a:stretch>
            <a:fillRect/>
          </a:stretch>
        </p:blipFill>
        <p:spPr>
          <a:xfrm>
            <a:off x="1736030" y="1511724"/>
            <a:ext cx="5797952" cy="5136589"/>
          </a:xfrm>
          <a:prstGeom prst="rect">
            <a:avLst/>
          </a:prstGeom>
          <a:ln w="12700">
            <a:miter lim="400000"/>
          </a:ln>
        </p:spPr>
      </p:pic>
      <p:pic>
        <p:nvPicPr>
          <p:cNvPr id="101" name="Image" descr="Image"/>
          <p:cNvPicPr>
            <a:picLocks noChangeAspect="1"/>
          </p:cNvPicPr>
          <p:nvPr/>
        </p:nvPicPr>
        <p:blipFill>
          <a:blip r:embed="rId3">
            <a:extLst/>
          </a:blip>
          <a:stretch>
            <a:fillRect/>
          </a:stretch>
        </p:blipFill>
        <p:spPr>
          <a:xfrm>
            <a:off x="1736030" y="1225406"/>
            <a:ext cx="5797952" cy="286319"/>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38"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3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Present at the Creation"/>
          <p:cNvSpPr txBox="1"/>
          <p:nvPr>
            <p:ph type="title"/>
          </p:nvPr>
        </p:nvSpPr>
        <p:spPr>
          <a:xfrm>
            <a:off x="124795" y="-1"/>
            <a:ext cx="8890001" cy="1261271"/>
          </a:xfrm>
          <a:prstGeom prst="rect">
            <a:avLst/>
          </a:prstGeom>
        </p:spPr>
        <p:txBody>
          <a:bodyPr/>
          <a:lstStyle>
            <a:lvl1pPr defTabSz="345041">
              <a:defRPr sz="4703">
                <a:solidFill>
                  <a:srgbClr val="800000"/>
                </a:solidFill>
                <a:uFillTx/>
                <a:latin typeface="+mj-lt"/>
                <a:ea typeface="+mj-ea"/>
                <a:cs typeface="+mj-cs"/>
                <a:sym typeface="Helvetica"/>
              </a:defRPr>
            </a:lvl1pPr>
          </a:lstStyle>
          <a:p>
            <a:pPr/>
            <a:r>
              <a:t>Outside Images of the U.S.S.R.</a:t>
            </a:r>
          </a:p>
        </p:txBody>
      </p:sp>
      <p:sp>
        <p:nvSpPr>
          <p:cNvPr id="14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4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4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1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15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15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15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1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15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 substantial amount that is very impressive—especially if you take a non-North Atlantic benchmark:</a:t>
            </a:r>
          </a:p>
          <a:p>
            <a:pPr marL="102086" indent="-102086" defTabSz="141508">
              <a:spcBef>
                <a:spcPts val="700"/>
              </a:spcBef>
              <a:defRPr sz="1560">
                <a:latin typeface="Times New Roman"/>
                <a:ea typeface="Times New Roman"/>
                <a:cs typeface="Times New Roman"/>
                <a:sym typeface="Times New Roman"/>
              </a:defRPr>
            </a:pPr>
            <a:r>
              <a:t>Outstripped by Japan, but not otherwise…</a:t>
            </a:r>
          </a:p>
          <a:p>
            <a:pPr marL="102086" indent="-102086" defTabSz="141508">
              <a:spcBef>
                <a:spcPts val="700"/>
              </a:spcBef>
              <a:defRPr sz="156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55216" indent="-102086" defTabSz="141508">
              <a:spcBef>
                <a:spcPts val="700"/>
              </a:spcBef>
              <a:defRPr sz="1560">
                <a:latin typeface="Times New Roman"/>
                <a:ea typeface="Times New Roman"/>
                <a:cs typeface="Times New Roman"/>
                <a:sym typeface="Times New Roman"/>
              </a:defRPr>
            </a:pPr>
            <a:r>
              <a:t>And never attained a First World standard of living</a:t>
            </a:r>
          </a:p>
          <a:p>
            <a:pPr marL="102086" indent="-102086" defTabSz="141508">
              <a:spcBef>
                <a:spcPts val="700"/>
              </a:spcBef>
              <a:defRPr sz="1560">
                <a:latin typeface="Times New Roman"/>
                <a:ea typeface="Times New Roman"/>
                <a:cs typeface="Times New Roman"/>
                <a:sym typeface="Times New Roman"/>
              </a:defRPr>
            </a:pPr>
            <a:r>
              <a:t>The victory in World War II--and the heavy-industrial and military production that made this possible:</a:t>
            </a:r>
          </a:p>
          <a:p>
            <a:pPr lvl="1" marL="255216" indent="-102086" defTabSz="141508">
              <a:spcBef>
                <a:spcPts val="700"/>
              </a:spcBef>
              <a:defRPr sz="1560">
                <a:latin typeface="Times New Roman"/>
                <a:ea typeface="Times New Roman"/>
                <a:cs typeface="Times New Roman"/>
                <a:sym typeface="Times New Roman"/>
              </a:defRPr>
            </a:pPr>
            <a:r>
              <a:t>No market economy would ever have built a heavy industrial complex in Magnitogorsk. </a:t>
            </a:r>
          </a:p>
          <a:p>
            <a:pPr lvl="1" marL="255216" indent="-102086" defTabSz="141508">
              <a:spcBef>
                <a:spcPts val="700"/>
              </a:spcBef>
              <a:defRPr sz="1560">
                <a:latin typeface="Times New Roman"/>
                <a:ea typeface="Times New Roman"/>
                <a:cs typeface="Times New Roman"/>
                <a:sym typeface="Times New Roman"/>
              </a:defRPr>
            </a:pPr>
            <a:r>
              <a:t>And all praise to comrade Alexei Kosygin for the most extraordinary industrial relocation effort in history. </a:t>
            </a:r>
          </a:p>
          <a:p>
            <a:pPr lvl="1" marL="255216" indent="-102086" defTabSz="141508">
              <a:spcBef>
                <a:spcPts val="700"/>
              </a:spcBef>
              <a:defRPr sz="1560">
                <a:latin typeface="Times New Roman"/>
                <a:ea typeface="Times New Roman"/>
                <a:cs typeface="Times New Roman"/>
                <a:sym typeface="Times New Roman"/>
              </a:defRPr>
            </a:pPr>
            <a:r>
              <a:t>But Tukhachevsky would have done a lot better than Zhukov. </a:t>
            </a:r>
          </a:p>
          <a:p>
            <a:pPr lvl="1" marL="255216" indent="-102086" defTabSz="141508">
              <a:spcBef>
                <a:spcPts val="700"/>
              </a:spcBef>
              <a:defRPr sz="1560">
                <a:latin typeface="Times New Roman"/>
                <a:ea typeface="Times New Roman"/>
                <a:cs typeface="Times New Roman"/>
                <a:sym typeface="Times New Roman"/>
              </a:defRPr>
            </a:pPr>
            <a:r>
              <a:t>And if the Ukrainians had not had to learn to be anti-Nazi things would have gone much better.</a:t>
            </a:r>
          </a:p>
          <a:p>
            <a:pPr marL="102086" indent="-102086" defTabSz="141508">
              <a:spcBef>
                <a:spcPts val="700"/>
              </a:spcBef>
              <a:defRPr sz="1560">
                <a:latin typeface="Times New Roman"/>
                <a:ea typeface="Times New Roman"/>
                <a:cs typeface="Times New Roman"/>
                <a:sym typeface="Times New Roman"/>
              </a:defRPr>
            </a:pPr>
            <a:r>
              <a:t>Its relatively equal income distribution. Or was it a relatively equal income distribution?</a:t>
            </a:r>
          </a:p>
          <a:p>
            <a:pPr marL="102086" indent="-102086" defTabSz="141508">
              <a:spcBef>
                <a:spcPts val="700"/>
              </a:spcBef>
              <a:defRPr sz="156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16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6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16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166"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16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8"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6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339"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1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174"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17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176"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2204"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17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182"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18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84"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1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190"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19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9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19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19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Especially if you take a North Atlantic benchmark:</a:t>
            </a:r>
          </a:p>
          <a:p>
            <a:pPr marL="117792" indent="-117792" defTabSz="163278">
              <a:spcBef>
                <a:spcPts val="900"/>
              </a:spcBef>
              <a:defRPr sz="1800">
                <a:latin typeface="Times New Roman"/>
                <a:ea typeface="Times New Roman"/>
                <a:cs typeface="Times New Roman"/>
                <a:sym typeface="Times New Roman"/>
              </a:defRPr>
            </a:pPr>
            <a:r>
              <a:t>The Soviet growth rate was not impressively high...</a:t>
            </a:r>
          </a:p>
          <a:p>
            <a:pPr marL="117792" indent="-117792" defTabSz="163278">
              <a:spcBef>
                <a:spcPts val="900"/>
              </a:spcBef>
              <a:defRPr sz="1800">
                <a:latin typeface="Times New Roman"/>
                <a:ea typeface="Times New Roman"/>
                <a:cs typeface="Times New Roman"/>
                <a:sym typeface="Times New Roman"/>
              </a:defRPr>
            </a:pPr>
            <a:r>
              <a:t>Even before 1917, the Russian economy had “taken off”…</a:t>
            </a:r>
          </a:p>
          <a:p>
            <a:pPr marL="117792" indent="-117792" defTabSz="163278">
              <a:spcBef>
                <a:spcPts val="900"/>
              </a:spcBef>
              <a:defRPr sz="1800">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17792" indent="-117792" defTabSz="163278">
              <a:spcBef>
                <a:spcPts val="900"/>
              </a:spcBef>
              <a:defRPr sz="1800">
                <a:latin typeface="Times New Roman"/>
                <a:ea typeface="Times New Roman"/>
                <a:cs typeface="Times New Roman"/>
                <a:sym typeface="Times New Roman"/>
              </a:defRPr>
            </a:pPr>
            <a:r>
              <a:t>The collectivization of agriculture... is a particularly vicious example....</a:t>
            </a:r>
          </a:p>
          <a:p>
            <a:pPr marL="117792" indent="-117792" defTabSz="163278">
              <a:spcBef>
                <a:spcPts val="900"/>
              </a:spcBef>
              <a:defRPr sz="1800">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17792" indent="-117792" defTabSz="163278">
              <a:spcBef>
                <a:spcPts val="900"/>
              </a:spcBef>
              <a:defRPr sz="1800">
                <a:latin typeface="Times New Roman"/>
                <a:ea typeface="Times New Roman"/>
                <a:cs typeface="Times New Roman"/>
                <a:sym typeface="Times New Roman"/>
              </a:defRPr>
            </a:pPr>
            <a:r>
              <a:t>The growth slowdown after 1970 showed the ultimate weakness of really existing socialism: </a:t>
            </a:r>
          </a:p>
          <a:p>
            <a:pPr lvl="1" marL="294480" indent="-117792" defTabSz="163278">
              <a:spcBef>
                <a:spcPts val="900"/>
              </a:spcBef>
              <a:defRPr sz="1800">
                <a:latin typeface="Times New Roman"/>
                <a:ea typeface="Times New Roman"/>
                <a:cs typeface="Times New Roman"/>
                <a:sym typeface="Times New Roman"/>
              </a:defRPr>
            </a:pPr>
            <a:r>
              <a:t>It could function in a mediocre way to build... smokestack industries... </a:t>
            </a:r>
          </a:p>
          <a:p>
            <a:pPr lvl="1" marL="294480" indent="-117792" defTabSz="163278">
              <a:spcBef>
                <a:spcPts val="900"/>
              </a:spcBef>
              <a:defRPr sz="1800">
                <a:latin typeface="Times New Roman"/>
                <a:ea typeface="Times New Roman"/>
                <a:cs typeface="Times New Roman"/>
                <a:sym typeface="Times New Roman"/>
              </a:defRPr>
            </a:pPr>
            <a:r>
              <a:t>It was incapable of the sustained technological advance required for the postindustrial age...</a:t>
            </a:r>
          </a:p>
        </p:txBody>
      </p:sp>
      <p:sp>
        <p:nvSpPr>
          <p:cNvPr id="19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9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19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04"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0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06"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4"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05"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12"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1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14"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2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And peaceful competition: N.S. Khrushchev:</a:t>
            </a:r>
          </a:p>
          <a:p>
            <a:pPr marL="113080" indent="-113080" defTabSz="156747">
              <a:spcBef>
                <a:spcPts val="800"/>
              </a:spcBef>
              <a:defRPr sz="172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13080" indent="-113080" defTabSz="156747">
              <a:spcBef>
                <a:spcPts val="800"/>
              </a:spcBef>
              <a:defRPr sz="1728">
                <a:latin typeface="Times New Roman"/>
                <a:ea typeface="Times New Roman"/>
                <a:cs typeface="Times New Roman"/>
                <a:sym typeface="Times New Roman"/>
              </a:defRPr>
            </a:pPr>
            <a:r>
              <a:t>“Time is a good adviser, or as the Russian people say, ‘Take counsel of one's pillow’. This is a wise saying…. </a:t>
            </a:r>
          </a:p>
          <a:p>
            <a:pPr marL="113080" indent="-113080" defTabSz="156747">
              <a:spcBef>
                <a:spcPts val="800"/>
              </a:spcBef>
              <a:defRPr sz="1728">
                <a:latin typeface="Times New Roman"/>
                <a:ea typeface="Times New Roman"/>
                <a:cs typeface="Times New Roman"/>
                <a:sym typeface="Times New Roman"/>
              </a:defRPr>
            </a:pPr>
            <a:r>
              <a:t>“We shall do everything we can to tilt the barometer's hand away from ‘Storm’ and even from ‘Changeable’ to show ‘Fine’…</a:t>
            </a:r>
          </a:p>
          <a:p>
            <a:pPr marL="113080" indent="-113080" defTabSz="156747">
              <a:spcBef>
                <a:spcPts val="800"/>
              </a:spcBef>
              <a:defRPr sz="172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13080" indent="-113080" defTabSz="156747">
              <a:spcBef>
                <a:spcPts val="800"/>
              </a:spcBef>
              <a:defRPr sz="172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
        <p:nvSpPr>
          <p:cNvPr id="22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2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2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2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2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2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34"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3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3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41"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4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4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248"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24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5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7" fill="hold"/>
                                        <p:tgtEl>
                                          <p:spTgt spid="2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25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25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25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79998" fill="hold"/>
                                        <p:tgtEl>
                                          <p:spTgt spid="2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26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26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26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71" fill="hold"/>
                                        <p:tgtEl>
                                          <p:spTgt spid="2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26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27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7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9" fill="hold"/>
                                        <p:tgtEl>
                                          <p:spTgt spid="27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276"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27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27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1" fill="hold"/>
                                        <p:tgtEl>
                                          <p:spTgt spid="2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8"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9"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28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86"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89"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92"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95"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96"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Catch Our Breath…"/>
          <p:cNvSpPr txBox="1"/>
          <p:nvPr>
            <p:ph type="title"/>
          </p:nvPr>
        </p:nvSpPr>
        <p:spPr>
          <a:xfrm>
            <a:off x="276457" y="-3"/>
            <a:ext cx="8572501" cy="1270005"/>
          </a:xfrm>
          <a:prstGeom prst="rect">
            <a:avLst/>
          </a:prstGeom>
        </p:spPr>
        <p:txBody>
          <a:bodyPr/>
          <a:lstStyle/>
          <a:p>
            <a:pPr/>
            <a:r>
              <a:t>Catch Our Breath…</a:t>
            </a:r>
          </a:p>
        </p:txBody>
      </p:sp>
      <p:sp>
        <p:nvSpPr>
          <p:cNvPr id="299"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00"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12"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14: Really Existing Socialism Ends</a:t>
            </a:r>
          </a:p>
        </p:txBody>
      </p:sp>
      <p:sp>
        <p:nvSpPr>
          <p:cNvPr id="11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https://github.com/braddelong/public-files/blob/master/econ-115-lecture-14.pptx</a:t>
            </a:r>
            <a:r>
              <a:t>&gt;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1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Social Democracy’s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“Social Democracy’s High Tide and Ebb”…</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2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24"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p:txBody>
      </p:sp>
      <p:sp>
        <p:nvSpPr>
          <p:cNvPr id="125"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2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3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3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3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3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3"/>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